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Lst>
  <p:notesMasterIdLst>
    <p:notesMasterId r:id="rId12"/>
  </p:notesMasterIdLst>
  <p:sldIdLst>
    <p:sldId id="4756" r:id="rId6"/>
    <p:sldId id="4750" r:id="rId7"/>
    <p:sldId id="4751" r:id="rId8"/>
    <p:sldId id="4757" r:id="rId9"/>
    <p:sldId id="4759" r:id="rId10"/>
    <p:sldId id="4760"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DA042-AB27-4C5F-81DF-EE6B30E16556}" v="1" dt="2022-05-10T09:16:57.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pa Leino" userId="24cc890e-ffe7-4552-ab09-069d2591bd68" providerId="ADAL" clId="{D66DA042-AB27-4C5F-81DF-EE6B30E16556}"/>
    <pc:docChg chg="delSld modSld">
      <pc:chgData name="Sirpa Leino" userId="24cc890e-ffe7-4552-ab09-069d2591bd68" providerId="ADAL" clId="{D66DA042-AB27-4C5F-81DF-EE6B30E16556}" dt="2022-05-10T09:20:09.437" v="22" actId="255"/>
      <pc:docMkLst>
        <pc:docMk/>
      </pc:docMkLst>
      <pc:sldChg chg="modSp mod">
        <pc:chgData name="Sirpa Leino" userId="24cc890e-ffe7-4552-ab09-069d2591bd68" providerId="ADAL" clId="{D66DA042-AB27-4C5F-81DF-EE6B30E16556}" dt="2022-05-10T09:17:25.385" v="11" actId="20577"/>
        <pc:sldMkLst>
          <pc:docMk/>
          <pc:sldMk cId="94276253" sldId="4750"/>
        </pc:sldMkLst>
        <pc:spChg chg="mod">
          <ac:chgData name="Sirpa Leino" userId="24cc890e-ffe7-4552-ab09-069d2591bd68" providerId="ADAL" clId="{D66DA042-AB27-4C5F-81DF-EE6B30E16556}" dt="2022-05-10T09:17:25.385" v="11" actId="20577"/>
          <ac:spMkLst>
            <pc:docMk/>
            <pc:sldMk cId="94276253" sldId="4750"/>
            <ac:spMk id="3" creationId="{F01DAAB5-3D47-4034-863F-DC6DC0BA2C2C}"/>
          </ac:spMkLst>
        </pc:spChg>
      </pc:sldChg>
      <pc:sldChg chg="del">
        <pc:chgData name="Sirpa Leino" userId="24cc890e-ffe7-4552-ab09-069d2591bd68" providerId="ADAL" clId="{D66DA042-AB27-4C5F-81DF-EE6B30E16556}" dt="2022-05-10T09:16:16.993" v="0" actId="47"/>
        <pc:sldMkLst>
          <pc:docMk/>
          <pc:sldMk cId="2261280814" sldId="4752"/>
        </pc:sldMkLst>
      </pc:sldChg>
      <pc:sldChg chg="del">
        <pc:chgData name="Sirpa Leino" userId="24cc890e-ffe7-4552-ab09-069d2591bd68" providerId="ADAL" clId="{D66DA042-AB27-4C5F-81DF-EE6B30E16556}" dt="2022-05-10T09:16:16.993" v="0" actId="47"/>
        <pc:sldMkLst>
          <pc:docMk/>
          <pc:sldMk cId="1094915218" sldId="4753"/>
        </pc:sldMkLst>
      </pc:sldChg>
      <pc:sldChg chg="del">
        <pc:chgData name="Sirpa Leino" userId="24cc890e-ffe7-4552-ab09-069d2591bd68" providerId="ADAL" clId="{D66DA042-AB27-4C5F-81DF-EE6B30E16556}" dt="2022-05-10T09:16:16.993" v="0" actId="47"/>
        <pc:sldMkLst>
          <pc:docMk/>
          <pc:sldMk cId="4233654039" sldId="4754"/>
        </pc:sldMkLst>
      </pc:sldChg>
      <pc:sldChg chg="del">
        <pc:chgData name="Sirpa Leino" userId="24cc890e-ffe7-4552-ab09-069d2591bd68" providerId="ADAL" clId="{D66DA042-AB27-4C5F-81DF-EE6B30E16556}" dt="2022-05-10T09:16:16.993" v="0" actId="47"/>
        <pc:sldMkLst>
          <pc:docMk/>
          <pc:sldMk cId="3897406314" sldId="4755"/>
        </pc:sldMkLst>
      </pc:sldChg>
      <pc:sldChg chg="modSp mod">
        <pc:chgData name="Sirpa Leino" userId="24cc890e-ffe7-4552-ab09-069d2591bd68" providerId="ADAL" clId="{D66DA042-AB27-4C5F-81DF-EE6B30E16556}" dt="2022-05-10T09:20:09.437" v="22" actId="255"/>
        <pc:sldMkLst>
          <pc:docMk/>
          <pc:sldMk cId="2722395068" sldId="4757"/>
        </pc:sldMkLst>
        <pc:spChg chg="mod">
          <ac:chgData name="Sirpa Leino" userId="24cc890e-ffe7-4552-ab09-069d2591bd68" providerId="ADAL" clId="{D66DA042-AB27-4C5F-81DF-EE6B30E16556}" dt="2022-05-10T09:20:09.437" v="22" actId="255"/>
          <ac:spMkLst>
            <pc:docMk/>
            <pc:sldMk cId="2722395068" sldId="4757"/>
            <ac:spMk id="3" creationId="{B602E5E6-094C-97B4-894C-A0F203F3CB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5887-5A91-4776-B195-932C21C63D40}" type="datetimeFigureOut">
              <a:rPr lang="fi-FI" smtClean="0"/>
              <a:t>10.5.2022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0536F-728D-42CC-B948-C2724ABDC8AC}" type="slidenum">
              <a:rPr lang="fi-FI" smtClean="0"/>
              <a:t>‹#›</a:t>
            </a:fld>
            <a:endParaRPr lang="fi-FI"/>
          </a:p>
        </p:txBody>
      </p:sp>
    </p:spTree>
    <p:extLst>
      <p:ext uri="{BB962C8B-B14F-4D97-AF65-F5344CB8AC3E}">
        <p14:creationId xmlns:p14="http://schemas.microsoft.com/office/powerpoint/2010/main" val="172975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06202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19509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noProof="0"/>
              <a:t>Muokkaa ots. perustyyl. napsautt.</a:t>
            </a:r>
          </a:p>
        </p:txBody>
      </p:sp>
      <p:sp>
        <p:nvSpPr>
          <p:cNvPr id="3" name="Content Placeholder 2"/>
          <p:cNvSpPr>
            <a:spLocks noGrp="1"/>
          </p:cNvSpPr>
          <p:nvPr>
            <p:ph sz="half" idx="1"/>
          </p:nvPr>
        </p:nvSpPr>
        <p:spPr>
          <a:xfrm>
            <a:off x="615576" y="1825625"/>
            <a:ext cx="5278718"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2647" y="1825625"/>
            <a:ext cx="5283204"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endParaRPr lang="fi-FI" noProof="0"/>
          </a:p>
        </p:txBody>
      </p:sp>
      <p:sp>
        <p:nvSpPr>
          <p:cNvPr id="6" name="Footer Placeholder 5"/>
          <p:cNvSpPr>
            <a:spLocks noGrp="1"/>
          </p:cNvSpPr>
          <p:nvPr>
            <p:ph type="ftr" sz="quarter" idx="11"/>
          </p:nvPr>
        </p:nvSpPr>
        <p:spPr/>
        <p:txBody>
          <a:bodyPr/>
          <a:lstStyle/>
          <a:p>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60488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endParaRPr lang="fi-FI" noProof="0"/>
          </a:p>
        </p:txBody>
      </p:sp>
      <p:sp>
        <p:nvSpPr>
          <p:cNvPr id="4" name="Footer Placeholder 3"/>
          <p:cNvSpPr>
            <a:spLocks noGrp="1"/>
          </p:cNvSpPr>
          <p:nvPr>
            <p:ph type="ftr" sz="quarter" idx="11"/>
          </p:nvPr>
        </p:nvSpPr>
        <p:spPr/>
        <p:txBody>
          <a:bodyPr/>
          <a:lstStyle/>
          <a:p>
            <a:endParaRPr lang="fi-FI" noProof="0"/>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424490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noProof="0"/>
          </a:p>
        </p:txBody>
      </p:sp>
      <p:sp>
        <p:nvSpPr>
          <p:cNvPr id="3" name="Footer Placeholder 2"/>
          <p:cNvSpPr>
            <a:spLocks noGrp="1"/>
          </p:cNvSpPr>
          <p:nvPr>
            <p:ph type="ftr" sz="quarter" idx="11"/>
          </p:nvPr>
        </p:nvSpPr>
        <p:spPr/>
        <p:txBody>
          <a:bodyPr/>
          <a:lstStyle/>
          <a:p>
            <a:endParaRPr lang="fi-FI" noProof="0"/>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96632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noProof="0"/>
              <a:t>Muokkaa ots. perustyyl. napsautt.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extLst>
      <p:ext uri="{BB962C8B-B14F-4D97-AF65-F5344CB8AC3E}">
        <p14:creationId xmlns:p14="http://schemas.microsoft.com/office/powerpoint/2010/main" val="86169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5575"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fi-FI" noProof="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01959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90132"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lang="fi-FI" noProof="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extLst>
      <p:ext uri="{BB962C8B-B14F-4D97-AF65-F5344CB8AC3E}">
        <p14:creationId xmlns:p14="http://schemas.microsoft.com/office/powerpoint/2010/main" val="122754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idx="1"/>
          </p:nvPr>
        </p:nvSpPr>
        <p:spPr>
          <a:xfrm>
            <a:off x="614081" y="4258730"/>
            <a:ext cx="9478683" cy="203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36829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extLst>
      <p:ext uri="{BB962C8B-B14F-4D97-AF65-F5344CB8AC3E}">
        <p14:creationId xmlns:p14="http://schemas.microsoft.com/office/powerpoint/2010/main" val="429302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02CD8-0C95-3201-9BB0-F261BF647DD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FBE81C1-AAB5-5F86-1473-104039EF89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3D159E-DB47-C1F3-A35A-A2A0564342D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2EBA533-5470-5F56-54A9-F5AE1757769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9D8B9C7-EC75-5360-7B1C-86AD8DA44381}"/>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48825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266423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48CDA6-1C8C-998F-D578-4D85E7BCA4D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FFA2C57-7F84-42DF-5819-8B930F66A81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353DC6D-FCFF-34B4-BCF9-6D0727A8EFFA}"/>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7DCB2A5-C38D-9587-7CB6-27767ACF35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E5DEEC7-2175-DFD4-DF5D-DDAAC95FA02B}"/>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4110840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05BAD-E5EB-B747-4910-59D690CFB54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06A4977-CFD4-63D8-843E-07F940F0C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CD865AB-3E29-F5DF-0785-3F3469D574BD}"/>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4750DBF-F259-CC80-DDA0-C7BEA724EB9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215BDA-6570-19C2-6745-9E29BCECF0FD}"/>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190313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0CECA-B924-767E-3160-A7B98CFDC2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65F4BD4-5489-6876-BCCE-570D4EFAA9E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222586D-BFEA-9A5C-983B-8F9FEACB8E3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267B6E9-1DF3-A89C-A742-CE6B2EB8C3BC}"/>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66C66D88-2690-7FCE-DBB6-D333A84752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86E864A-AB4B-7EFB-B6ED-FF6BDB748208}"/>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129874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72590F-0947-0570-E988-407618458A2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F003F00-EF8B-365F-5685-6CA7B677A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F729E55-6635-9758-0D6A-45AE6F8FDF3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A44F492-A4CE-60D5-18C4-129F3C30C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85A399F-E2C3-A080-B4CE-15D5C1D915A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2E96CC1-E46B-E096-19A4-744F96AC355E}"/>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B7B86AED-A01B-C545-FF33-B7D48835BB6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81470C0-5E9C-38EE-E72C-C3F07CF53B1B}"/>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3127023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0BFA2D-35B9-4E5C-89F5-F589DCF7F59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B944DB1-F7EF-334B-AD20-F63440707EA4}"/>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BBF2D98A-15CF-D5E0-4364-8392A3A9D43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27A28F2-794E-2197-C82B-D62E8F9D3798}"/>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4157368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0B84AA2-11B7-8FE6-D73F-CEA1E1CC9547}"/>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7C97A1C6-27C5-928F-7E99-7D36D813F51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469B00C-097E-54E6-21BA-1EBF6F13D246}"/>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1195697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A32CD-D337-F938-BA15-7EBC294C423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1773BFE-4034-9FB1-4A5F-6102499FE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CB974EF-1408-BC45-DC88-8CD8E36CF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C53104D-A2DE-F826-B449-35780D84609E}"/>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D21EBAA9-F93A-D585-C6C0-F2CBF478F54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9F6D154-4DC7-1B69-E6EC-A2BE343CE821}"/>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1898599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9A8167-604F-46A6-7CD5-302E22AEEA1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19863D7-C18C-13D4-EF38-AFAC46659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0E1633D-9B30-DD29-76FC-3B21AB855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611391D-1D6C-D06C-C2B5-A9EF89AE6CAF}"/>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A762E9DA-D364-D9FB-D00C-A004DC60493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FCEF770-4EC5-FB98-3DEF-BFA2001429DB}"/>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2627044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AE2442-835B-2459-0B3E-3DF0D74D750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35DDEF1-C20D-1FA3-814F-54CC49A4EE0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F532886-1E98-401F-3278-27109472D9F3}"/>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5A972413-0B2E-78F8-C51A-45CC2D01954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6DB37C-755B-C991-8D32-5A1CC07498BA}"/>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211747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89B1217-F283-666E-90FC-3E29064A11D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5469F13-AE7E-EF53-F284-FDF5451104C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1FF6DC-37DA-93F3-D79A-8AB19BAAC2A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241205FD-75CF-CFE4-035D-005C8305D89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5B932F-81B4-F82E-FB21-5C13EEFA0C17}"/>
              </a:ext>
            </a:extLst>
          </p:cNvPr>
          <p:cNvSpPr>
            <a:spLocks noGrp="1"/>
          </p:cNvSpPr>
          <p:nvPr>
            <p:ph type="sldNum" sz="quarter" idx="12"/>
          </p:nvPr>
        </p:nvSpPr>
        <p:spPr/>
        <p:txBody>
          <a:bodyPr/>
          <a:lstStyle/>
          <a:p>
            <a:fld id="{40562232-6788-4763-80E4-7B4A998B02F9}" type="slidenum">
              <a:rPr lang="fi-FI" smtClean="0"/>
              <a:t>‹#›</a:t>
            </a:fld>
            <a:endParaRPr lang="fi-FI"/>
          </a:p>
        </p:txBody>
      </p:sp>
    </p:spTree>
    <p:extLst>
      <p:ext uri="{BB962C8B-B14F-4D97-AF65-F5344CB8AC3E}">
        <p14:creationId xmlns:p14="http://schemas.microsoft.com/office/powerpoint/2010/main" val="193842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86224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67596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57468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74452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1271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97087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78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fi-FI" noProof="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fi-FI" noProof="0"/>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39187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4610C8B-F564-0351-A7D6-699DC0873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141CF2E-48F4-A619-C7AC-8CC39176A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E3537C-2592-356F-C85B-F41DA46A6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a:extLst>
              <a:ext uri="{FF2B5EF4-FFF2-40B4-BE49-F238E27FC236}">
                <a16:creationId xmlns:a16="http://schemas.microsoft.com/office/drawing/2014/main" id="{52A851A1-E0BE-3CE0-A6F7-238E05CCB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982EF3F-5682-EA98-4A9B-FF367D409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62232-6788-4763-80E4-7B4A998B02F9}" type="slidenum">
              <a:rPr lang="fi-FI" smtClean="0"/>
              <a:t>‹#›</a:t>
            </a:fld>
            <a:endParaRPr lang="fi-FI"/>
          </a:p>
        </p:txBody>
      </p:sp>
    </p:spTree>
    <p:extLst>
      <p:ext uri="{BB962C8B-B14F-4D97-AF65-F5344CB8AC3E}">
        <p14:creationId xmlns:p14="http://schemas.microsoft.com/office/powerpoint/2010/main" val="19927769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energia.fi/uutishuone/materiaalipankki/kaukolammon_yleiset_sopimusehdot_2021_suositus_t1.html#material-view"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mailto:Sirpa.leino@energia.fi"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16912-8F00-6B53-E419-1669EA6F9693}"/>
              </a:ext>
            </a:extLst>
          </p:cNvPr>
          <p:cNvSpPr>
            <a:spLocks noGrp="1"/>
          </p:cNvSpPr>
          <p:nvPr>
            <p:ph type="ctrTitle"/>
          </p:nvPr>
        </p:nvSpPr>
        <p:spPr/>
        <p:txBody>
          <a:bodyPr>
            <a:normAutofit fontScale="90000"/>
          </a:bodyPr>
          <a:lstStyle/>
          <a:p>
            <a:r>
              <a:rPr lang="fi-FI" dirty="0"/>
              <a:t>Sopimuskäytäntöjen kehittäminen lämmön myyjän ja ostajan välillä</a:t>
            </a:r>
          </a:p>
        </p:txBody>
      </p:sp>
      <p:sp>
        <p:nvSpPr>
          <p:cNvPr id="3" name="Alaotsikko 2">
            <a:extLst>
              <a:ext uri="{FF2B5EF4-FFF2-40B4-BE49-F238E27FC236}">
                <a16:creationId xmlns:a16="http://schemas.microsoft.com/office/drawing/2014/main" id="{70F322AB-543A-676F-704B-DE909D274B32}"/>
              </a:ext>
            </a:extLst>
          </p:cNvPr>
          <p:cNvSpPr>
            <a:spLocks noGrp="1"/>
          </p:cNvSpPr>
          <p:nvPr>
            <p:ph type="subTitle" idx="1"/>
          </p:nvPr>
        </p:nvSpPr>
        <p:spPr>
          <a:xfrm>
            <a:off x="1524000" y="3848572"/>
            <a:ext cx="9144000" cy="1094620"/>
          </a:xfrm>
        </p:spPr>
        <p:txBody>
          <a:bodyPr>
            <a:normAutofit fontScale="77500" lnSpcReduction="20000"/>
          </a:bodyPr>
          <a:lstStyle/>
          <a:p>
            <a:r>
              <a:rPr lang="fi-FI" dirty="0"/>
              <a:t>Hukkalämpöjen hyödyntämisestä sopiminen – kaukolämmöksi vai hukkaan?</a:t>
            </a:r>
          </a:p>
          <a:p>
            <a:r>
              <a:rPr lang="fi-FI" dirty="0"/>
              <a:t>10.5.2022</a:t>
            </a:r>
          </a:p>
          <a:p>
            <a:r>
              <a:rPr lang="fi-FI" dirty="0"/>
              <a:t>Sirpa Leino</a:t>
            </a:r>
          </a:p>
          <a:p>
            <a:endParaRPr lang="fi-FI" dirty="0"/>
          </a:p>
        </p:txBody>
      </p:sp>
    </p:spTree>
    <p:extLst>
      <p:ext uri="{BB962C8B-B14F-4D97-AF65-F5344CB8AC3E}">
        <p14:creationId xmlns:p14="http://schemas.microsoft.com/office/powerpoint/2010/main" val="4040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387DB2-745D-46A1-8D9E-D64D7336A9B8}"/>
              </a:ext>
            </a:extLst>
          </p:cNvPr>
          <p:cNvSpPr>
            <a:spLocks noGrp="1"/>
          </p:cNvSpPr>
          <p:nvPr>
            <p:ph type="title"/>
          </p:nvPr>
        </p:nvSpPr>
        <p:spPr>
          <a:xfrm>
            <a:off x="614081" y="365125"/>
            <a:ext cx="9478683" cy="926347"/>
          </a:xfrm>
        </p:spPr>
        <p:txBody>
          <a:bodyPr>
            <a:normAutofit fontScale="90000"/>
          </a:bodyPr>
          <a:lstStyle/>
          <a:p>
            <a:r>
              <a:rPr lang="fi-FI" dirty="0"/>
              <a:t>Lämpökaupan sopimuskäytänteiden kehittäminen</a:t>
            </a:r>
          </a:p>
        </p:txBody>
      </p:sp>
      <p:sp>
        <p:nvSpPr>
          <p:cNvPr id="3" name="Sisällön paikkamerkki 2">
            <a:extLst>
              <a:ext uri="{FF2B5EF4-FFF2-40B4-BE49-F238E27FC236}">
                <a16:creationId xmlns:a16="http://schemas.microsoft.com/office/drawing/2014/main" id="{F01DAAB5-3D47-4034-863F-DC6DC0BA2C2C}"/>
              </a:ext>
            </a:extLst>
          </p:cNvPr>
          <p:cNvSpPr>
            <a:spLocks noGrp="1"/>
          </p:cNvSpPr>
          <p:nvPr>
            <p:ph idx="1"/>
          </p:nvPr>
        </p:nvSpPr>
        <p:spPr>
          <a:xfrm>
            <a:off x="614081" y="1291472"/>
            <a:ext cx="9478683" cy="5201403"/>
          </a:xfrm>
        </p:spPr>
        <p:txBody>
          <a:bodyPr/>
          <a:lstStyle/>
          <a:p>
            <a:pPr marL="0" indent="0">
              <a:buNone/>
            </a:pPr>
            <a:r>
              <a:rPr lang="fi-FI" b="1" dirty="0">
                <a:solidFill>
                  <a:srgbClr val="7030A0"/>
                </a:solidFill>
              </a:rPr>
              <a:t>Tarve</a:t>
            </a:r>
            <a:r>
              <a:rPr lang="fi-FI" dirty="0"/>
              <a:t> lämpökaupan sopimusmalleille on nostettu sekä kaukolämpöyhtiöistä että erityisesti lämmöntarjoajien suunnalta. Kaukolämpöyrityksillä on nyt käytössä hyvin erilaisia malleja ja näiden yhtenäistämistä mahdollisuuksien rajoissa pidetään tärkeänä.</a:t>
            </a:r>
          </a:p>
          <a:p>
            <a:pPr marL="457200" lvl="1" indent="0">
              <a:buNone/>
            </a:pPr>
            <a:r>
              <a:rPr lang="fi-FI" dirty="0">
                <a:solidFill>
                  <a:srgbClr val="7030A0"/>
                </a:solidFill>
              </a:rPr>
              <a:t>Mahdollisuus:</a:t>
            </a:r>
            <a:r>
              <a:rPr lang="fi-FI" dirty="0"/>
              <a:t> Yhdessä asiakkaiden ja lämmön tuottajien kanssa valmisteltu toimintamalli lisää luottamusta ja löydetään osapuolia hyödyttäviä yhteistyömahdollisuuksia. Lisää ymmärrystä lämmön toimitukseen liittyvistä vastuista sekä teknisistä ja taloudellisista reunaehdoista. Lämpökaupan käytänteet kehittyvät.</a:t>
            </a:r>
            <a:br>
              <a:rPr lang="fi-FI" dirty="0"/>
            </a:br>
            <a:br>
              <a:rPr lang="fi-FI" dirty="0"/>
            </a:br>
            <a:r>
              <a:rPr lang="fi-FI" dirty="0"/>
              <a:t>Lämmön oston tilanteet ja sopimukselliset tarpeet ovat tapauskohtaisia. </a:t>
            </a:r>
            <a:r>
              <a:rPr lang="fi-FI" dirty="0">
                <a:solidFill>
                  <a:srgbClr val="7030A0"/>
                </a:solidFill>
              </a:rPr>
              <a:t>Mahdollinen riski </a:t>
            </a:r>
            <a:r>
              <a:rPr lang="fi-FI" dirty="0"/>
              <a:t>siitä, että sopimusmalli ei laajasti sovellu hyödynnettäväksi. </a:t>
            </a:r>
            <a:endParaRPr lang="fi-FI" b="1" dirty="0">
              <a:solidFill>
                <a:srgbClr val="7030A0"/>
              </a:solidFill>
            </a:endParaRPr>
          </a:p>
          <a:p>
            <a:pPr marL="0" indent="0">
              <a:buNone/>
            </a:pPr>
            <a:r>
              <a:rPr lang="fi-FI" b="1" dirty="0">
                <a:solidFill>
                  <a:srgbClr val="7030A0"/>
                </a:solidFill>
              </a:rPr>
              <a:t>Tavoite</a:t>
            </a:r>
            <a:br>
              <a:rPr lang="fi-FI" dirty="0"/>
            </a:br>
            <a:r>
              <a:rPr lang="fi-FI" dirty="0"/>
              <a:t>Lämmön tuottajien ja lämmön ostajien kanssa yhdessä laadittu lämpökaupan mallisopimus otetaan laajasti käyttöön ja sitä hyödynnetään lämpökaupan sopimuksia laadittaessa. Lisää ymmärrystä ja luottamusta osapuolien kesken. </a:t>
            </a:r>
            <a:br>
              <a:rPr lang="fi-FI" dirty="0"/>
            </a:br>
            <a:br>
              <a:rPr lang="fi-FI" dirty="0"/>
            </a:br>
            <a:r>
              <a:rPr lang="fi-FI" b="1" dirty="0">
                <a:solidFill>
                  <a:srgbClr val="7030A0"/>
                </a:solidFill>
              </a:rPr>
              <a:t>Tuotos</a:t>
            </a:r>
            <a:br>
              <a:rPr lang="fi-FI" b="1" dirty="0"/>
            </a:br>
            <a:r>
              <a:rPr lang="fi-FI" dirty="0"/>
              <a:t>Energiateollisuus ry:n </a:t>
            </a:r>
            <a:r>
              <a:rPr lang="fi-FI" b="1" dirty="0"/>
              <a:t>suositus lämpökaupan mallisopimukseksi </a:t>
            </a:r>
            <a:r>
              <a:rPr lang="fi-FI" dirty="0"/>
              <a:t>ja sovellusohjeet. </a:t>
            </a:r>
          </a:p>
          <a:p>
            <a:pPr marL="0" indent="0">
              <a:buNone/>
            </a:pPr>
            <a:r>
              <a:rPr lang="fi-FI" b="1" dirty="0">
                <a:solidFill>
                  <a:srgbClr val="7030A0"/>
                </a:solidFill>
              </a:rPr>
              <a:t>Aikataulutavoite</a:t>
            </a:r>
            <a:br>
              <a:rPr lang="fi-FI" b="1" dirty="0">
                <a:solidFill>
                  <a:srgbClr val="7030A0"/>
                </a:solidFill>
              </a:rPr>
            </a:br>
            <a:r>
              <a:rPr lang="fi-FI" dirty="0"/>
              <a:t>Suositus hyväksytty ja siihen liittyvä ohjeistus julkaistu syksyllä 2022. Laaja viestintä tunnettuuden ja käyttöönoton tukemiseksi.</a:t>
            </a:r>
            <a:br>
              <a:rPr lang="fi-FI" b="1" dirty="0">
                <a:solidFill>
                  <a:srgbClr val="7030A0"/>
                </a:solidFill>
              </a:rPr>
            </a:br>
            <a:endParaRPr lang="fi-FI" b="1" dirty="0">
              <a:solidFill>
                <a:srgbClr val="7030A0"/>
              </a:solidFill>
            </a:endParaRPr>
          </a:p>
        </p:txBody>
      </p:sp>
      <p:sp>
        <p:nvSpPr>
          <p:cNvPr id="5" name="Dian numeron paikkamerkki 4">
            <a:extLst>
              <a:ext uri="{FF2B5EF4-FFF2-40B4-BE49-F238E27FC236}">
                <a16:creationId xmlns:a16="http://schemas.microsoft.com/office/drawing/2014/main" id="{CA6A70C1-74C1-8F27-AF6B-D47F692ED79E}"/>
              </a:ext>
            </a:extLst>
          </p:cNvPr>
          <p:cNvSpPr>
            <a:spLocks noGrp="1"/>
          </p:cNvSpPr>
          <p:nvPr>
            <p:ph type="sldNum" sz="quarter" idx="12"/>
          </p:nvPr>
        </p:nvSpPr>
        <p:spPr/>
        <p:txBody>
          <a:bodyPr/>
          <a:lstStyle/>
          <a:p>
            <a:fld id="{D5CDC59A-8C4B-3741-8921-09D2C8EE8BFB}" type="slidenum">
              <a:rPr lang="en-US" smtClean="0"/>
              <a:t>2</a:t>
            </a:fld>
            <a:endParaRPr lang="en-US"/>
          </a:p>
        </p:txBody>
      </p:sp>
    </p:spTree>
    <p:extLst>
      <p:ext uri="{BB962C8B-B14F-4D97-AF65-F5344CB8AC3E}">
        <p14:creationId xmlns:p14="http://schemas.microsoft.com/office/powerpoint/2010/main" val="9427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55098C-3956-4332-9D12-EBEAA17F6D80}"/>
              </a:ext>
            </a:extLst>
          </p:cNvPr>
          <p:cNvSpPr>
            <a:spLocks noGrp="1"/>
          </p:cNvSpPr>
          <p:nvPr>
            <p:ph type="title"/>
          </p:nvPr>
        </p:nvSpPr>
        <p:spPr>
          <a:xfrm>
            <a:off x="614081" y="365126"/>
            <a:ext cx="9478683" cy="775612"/>
          </a:xfrm>
        </p:spPr>
        <p:txBody>
          <a:bodyPr/>
          <a:lstStyle/>
          <a:p>
            <a:r>
              <a:rPr lang="fi-FI" dirty="0"/>
              <a:t>Lämpökaupan mallisopimuksen valmistelu</a:t>
            </a:r>
          </a:p>
        </p:txBody>
      </p:sp>
      <p:sp>
        <p:nvSpPr>
          <p:cNvPr id="3" name="Sisällön paikkamerkki 2">
            <a:extLst>
              <a:ext uri="{FF2B5EF4-FFF2-40B4-BE49-F238E27FC236}">
                <a16:creationId xmlns:a16="http://schemas.microsoft.com/office/drawing/2014/main" id="{303BF2C8-A5F9-4FEC-AC42-FAA147B12D0C}"/>
              </a:ext>
            </a:extLst>
          </p:cNvPr>
          <p:cNvSpPr>
            <a:spLocks noGrp="1"/>
          </p:cNvSpPr>
          <p:nvPr>
            <p:ph idx="1"/>
          </p:nvPr>
        </p:nvSpPr>
        <p:spPr>
          <a:xfrm>
            <a:off x="614081" y="1140738"/>
            <a:ext cx="9478683" cy="5215612"/>
          </a:xfrm>
        </p:spPr>
        <p:txBody>
          <a:bodyPr/>
          <a:lstStyle/>
          <a:p>
            <a:r>
              <a:rPr lang="fi-FI" dirty="0"/>
              <a:t>Heti alkuvaiheessa lähdettiin keskustelemaan keskeisimpien sidosryhmien edustajien kanssa ja </a:t>
            </a:r>
            <a:r>
              <a:rPr lang="fi-FI" b="1" dirty="0"/>
              <a:t>hakemaan tarkempaa näkemystä lämmön tuottajien ja lämmön ostajien tarpeista</a:t>
            </a:r>
            <a:r>
              <a:rPr lang="fi-FI" dirty="0"/>
              <a:t>. </a:t>
            </a:r>
          </a:p>
          <a:p>
            <a:pPr lvl="1"/>
            <a:r>
              <a:rPr lang="fi-FI" dirty="0"/>
              <a:t>Tarkempi kuva sopimusmallin/-mallien ja ohjeistuksen tarpeesta</a:t>
            </a:r>
          </a:p>
          <a:p>
            <a:pPr lvl="1"/>
            <a:r>
              <a:rPr lang="fi-FI" dirty="0"/>
              <a:t>Näkemyksiä mallin sisältö- ja soveltamistarpeisiin</a:t>
            </a:r>
          </a:p>
          <a:p>
            <a:pPr lvl="1"/>
            <a:r>
              <a:rPr lang="fi-FI" dirty="0"/>
              <a:t>Ohjausta mallisopimuksen ja sovellusohjeen tarkkuustasoon sekä sovittavien asioiden kirjaamiseen</a:t>
            </a:r>
          </a:p>
          <a:p>
            <a:r>
              <a:rPr lang="fi-FI" dirty="0"/>
              <a:t>Konkreettisesti yhdessä keskusteltu sisältötarpeista ja muokattu sopimusmallia. Yhteinen työpaja pidetään 20.5..  Keskeiset yhteistyötahot valmistelussa ovat:</a:t>
            </a:r>
          </a:p>
          <a:p>
            <a:pPr lvl="1"/>
            <a:r>
              <a:rPr lang="fi-FI" dirty="0"/>
              <a:t>Kaupan liitto ja heidän jäsenyhtiöiden edustajia</a:t>
            </a:r>
          </a:p>
          <a:p>
            <a:pPr lvl="1"/>
            <a:r>
              <a:rPr lang="fi-FI" dirty="0" err="1"/>
              <a:t>Finnish</a:t>
            </a:r>
            <a:r>
              <a:rPr lang="fi-FI" dirty="0"/>
              <a:t> Data Center Forum ja heidän jäsenyhtiöiden edustajia</a:t>
            </a:r>
          </a:p>
          <a:p>
            <a:pPr lvl="1"/>
            <a:r>
              <a:rPr lang="fi-FI" dirty="0" err="1"/>
              <a:t>Rakli</a:t>
            </a:r>
            <a:r>
              <a:rPr lang="fi-FI" dirty="0"/>
              <a:t> </a:t>
            </a:r>
          </a:p>
          <a:p>
            <a:pPr lvl="1"/>
            <a:r>
              <a:rPr lang="fi-FI" dirty="0"/>
              <a:t>Energiateollisuus ja meidän jäsenyhtiöiden edustajia</a:t>
            </a:r>
          </a:p>
          <a:p>
            <a:r>
              <a:rPr lang="fi-FI" dirty="0"/>
              <a:t>Suosituksesta lämpökaupan mallisopimukseksi laaditaan kilpailuoikeudellinen analyysi ja keskustellaan Kilpailu- ja kuluttajaviraston kanssa. </a:t>
            </a:r>
          </a:p>
          <a:p>
            <a:r>
              <a:rPr lang="fi-FI" dirty="0"/>
              <a:t>Suositus mallisopimukseksi lähetetään laajasti kuultavaksi loppukesästä: kaukolämpöyhtiöt, valmisteluun osallistuneet lämmön toimittajat, Kaukolämmön asiakasyhteistyöfoorumi. </a:t>
            </a:r>
          </a:p>
          <a:p>
            <a:r>
              <a:rPr lang="fi-FI" dirty="0"/>
              <a:t>Myös muut keskeiset viranomaiset ja sidostahot pidetään ajan tasalla valmistelun etenemisestä.</a:t>
            </a:r>
          </a:p>
          <a:p>
            <a:r>
              <a:rPr lang="fi-FI" dirty="0"/>
              <a:t>Tuetaan mallisopimuksen käyttöönottoa erilaisin viestinnällisin toimin erityisesti syksystä lähtien.</a:t>
            </a:r>
          </a:p>
          <a:p>
            <a:pPr marL="0" indent="0">
              <a:buNone/>
            </a:pPr>
            <a:endParaRPr lang="fi-FI" dirty="0"/>
          </a:p>
          <a:p>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FCBD7D83-4765-9E71-4947-AE06107D3EA2}"/>
              </a:ext>
            </a:extLst>
          </p:cNvPr>
          <p:cNvSpPr>
            <a:spLocks noGrp="1"/>
          </p:cNvSpPr>
          <p:nvPr>
            <p:ph type="sldNum" sz="quarter" idx="12"/>
          </p:nvPr>
        </p:nvSpPr>
        <p:spPr/>
        <p:txBody>
          <a:bodyPr/>
          <a:lstStyle/>
          <a:p>
            <a:fld id="{D5CDC59A-8C4B-3741-8921-09D2C8EE8BFB}" type="slidenum">
              <a:rPr lang="en-US" smtClean="0"/>
              <a:t>3</a:t>
            </a:fld>
            <a:endParaRPr lang="en-US"/>
          </a:p>
        </p:txBody>
      </p:sp>
    </p:spTree>
    <p:extLst>
      <p:ext uri="{BB962C8B-B14F-4D97-AF65-F5344CB8AC3E}">
        <p14:creationId xmlns:p14="http://schemas.microsoft.com/office/powerpoint/2010/main" val="126980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09EA39-8D71-7779-E4A2-5FF24B5D75B2}"/>
              </a:ext>
            </a:extLst>
          </p:cNvPr>
          <p:cNvSpPr>
            <a:spLocks noGrp="1"/>
          </p:cNvSpPr>
          <p:nvPr>
            <p:ph type="title"/>
          </p:nvPr>
        </p:nvSpPr>
        <p:spPr>
          <a:xfrm>
            <a:off x="614081" y="365125"/>
            <a:ext cx="9478683" cy="793719"/>
          </a:xfrm>
        </p:spPr>
        <p:txBody>
          <a:bodyPr>
            <a:normAutofit fontScale="90000"/>
          </a:bodyPr>
          <a:lstStyle/>
          <a:p>
            <a:r>
              <a:rPr lang="fi-FI" dirty="0"/>
              <a:t>Lämpökaupan mallisopimus - yleisperiaatteet</a:t>
            </a:r>
          </a:p>
        </p:txBody>
      </p:sp>
      <p:sp>
        <p:nvSpPr>
          <p:cNvPr id="3" name="Sisällön paikkamerkki 2">
            <a:extLst>
              <a:ext uri="{FF2B5EF4-FFF2-40B4-BE49-F238E27FC236}">
                <a16:creationId xmlns:a16="http://schemas.microsoft.com/office/drawing/2014/main" id="{B602E5E6-094C-97B4-894C-A0F203F3CBE4}"/>
              </a:ext>
            </a:extLst>
          </p:cNvPr>
          <p:cNvSpPr>
            <a:spLocks noGrp="1"/>
          </p:cNvSpPr>
          <p:nvPr>
            <p:ph idx="1"/>
          </p:nvPr>
        </p:nvSpPr>
        <p:spPr>
          <a:xfrm>
            <a:off x="614081" y="1158844"/>
            <a:ext cx="9478683" cy="5197506"/>
          </a:xfrm>
        </p:spPr>
        <p:txBody>
          <a:bodyPr/>
          <a:lstStyle/>
          <a:p>
            <a:pPr marL="0" indent="0">
              <a:buNone/>
            </a:pPr>
            <a:r>
              <a:rPr lang="fi-FI"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Lämpökaupan m</a:t>
            </a:r>
            <a:r>
              <a:rPr lang="fi-FI"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allisopimus</a:t>
            </a:r>
            <a:r>
              <a:rPr lang="fi-FI"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a:t>
            </a:r>
            <a:endParaRPr lang="fi-FI" b="1"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fi-FI" dirty="0">
                <a:latin typeface="Calibri" panose="020F0502020204030204" pitchFamily="34" charset="0"/>
                <a:ea typeface="Times New Roman" panose="02020603050405020304" pitchFamily="18" charset="0"/>
                <a:cs typeface="Calibri" panose="020F0502020204030204" pitchFamily="34" charset="0"/>
              </a:rPr>
              <a:t>K</a:t>
            </a:r>
            <a:r>
              <a:rPr lang="fi-FI" dirty="0">
                <a:effectLst/>
                <a:latin typeface="Calibri" panose="020F0502020204030204" pitchFamily="34" charset="0"/>
                <a:ea typeface="Times New Roman" panose="02020603050405020304" pitchFamily="18" charset="0"/>
                <a:cs typeface="Calibri" panose="020F0502020204030204" pitchFamily="34" charset="0"/>
              </a:rPr>
              <a:t>oskee lämmön ostoa lämmön tarjoajalta </a:t>
            </a:r>
            <a:r>
              <a:rPr lang="fi-FI" dirty="0">
                <a:latin typeface="Calibri" panose="020F0502020204030204" pitchFamily="34" charset="0"/>
                <a:ea typeface="Times New Roman" panose="02020603050405020304" pitchFamily="18" charset="0"/>
                <a:cs typeface="Calibri" panose="020F0502020204030204" pitchFamily="34" charset="0"/>
              </a:rPr>
              <a:t>lämpöyhtiölle</a:t>
            </a:r>
          </a:p>
          <a:p>
            <a:pPr lvl="1"/>
            <a:r>
              <a:rPr lang="fi-FI" dirty="0">
                <a:latin typeface="Calibri" panose="020F0502020204030204" pitchFamily="34" charset="0"/>
                <a:ea typeface="Times New Roman" panose="02020603050405020304" pitchFamily="18" charset="0"/>
                <a:cs typeface="Calibri" panose="020F0502020204030204" pitchFamily="34" charset="0"/>
              </a:rPr>
              <a:t>Mallisopimukseen on koottu keskeisimmät asiat, joista lämmönkaupan sopimuksessa olisi useimmiten syytä sopia tai joita olisi ainakin arvioitava yksittäisiä sopimuksia laadittaessa. Tämän lisäksi sopimukseen voidaan liittää tarvittavilta osin yksilöllisesti sovittavia ehtoja, hinnastoja ja teknisiä ohjeita.</a:t>
            </a:r>
          </a:p>
          <a:p>
            <a:pPr lvl="1"/>
            <a:r>
              <a:rPr lang="fi-FI" dirty="0">
                <a:latin typeface="Calibri" panose="020F0502020204030204" pitchFamily="34" charset="0"/>
                <a:ea typeface="Times New Roman" panose="02020603050405020304" pitchFamily="18" charset="0"/>
                <a:cs typeface="Calibri" panose="020F0502020204030204" pitchFamily="34" charset="0"/>
              </a:rPr>
              <a:t>Mallisopimuksen ehtojen lisäksi on otettava huomioon yksilöllisesti sovittavat, kyseisen ostosopimuksen tapauskohtaiset olosuhteet ja tarpeet. On todennäköistä, että näiden mallisopimuksen tarkentaminen tai niistä poikkeaminen tulee yksittäisen sopimuksen osalta kyseeseen, eikä siten kattavaa jokaiseen tilanteeseen soveltuvaa sopimusmallia ole ylipäänsä mahdollista laatia.</a:t>
            </a:r>
          </a:p>
          <a:p>
            <a:pPr lvl="1"/>
            <a:r>
              <a:rPr lang="fi-FI" dirty="0">
                <a:latin typeface="Calibri" panose="020F0502020204030204" pitchFamily="34" charset="0"/>
                <a:ea typeface="Times New Roman" panose="02020603050405020304" pitchFamily="18" charset="0"/>
                <a:cs typeface="Calibri" panose="020F0502020204030204" pitchFamily="34" charset="0"/>
              </a:rPr>
              <a:t>Mallisopimusta</a:t>
            </a:r>
            <a:r>
              <a:rPr lang="fi-FI" dirty="0">
                <a:effectLst/>
                <a:latin typeface="Calibri" panose="020F0502020204030204" pitchFamily="34" charset="0"/>
                <a:ea typeface="Times New Roman" panose="02020603050405020304" pitchFamily="18" charset="0"/>
                <a:cs typeface="Calibri" panose="020F0502020204030204" pitchFamily="34" charset="0"/>
              </a:rPr>
              <a:t> koskien laaditaan lisäksi erilliset tarkentavat soveltamisohjeet, joissa on avattu tarkemmin ehtojen sisältöä ja taustalla olevaa tarkoitusta. Ohjeet toimivat siten sopimuksen tukena ja tulkinta-apuna yksittäisen ostosopimuksen laatimisessa ja soveltamisessa. </a:t>
            </a:r>
          </a:p>
          <a:p>
            <a:pPr marL="457200" lvl="1" indent="0">
              <a:buNone/>
            </a:pPr>
            <a:endParaRPr lang="fi-FI" dirty="0">
              <a:effectLst/>
              <a:latin typeface="Calibri" panose="020F0502020204030204" pitchFamily="34" charset="0"/>
              <a:ea typeface="Times New Roman" panose="02020603050405020304" pitchFamily="18" charset="0"/>
              <a:cs typeface="Calibri" panose="020F0502020204030204" pitchFamily="34" charset="0"/>
            </a:endParaRPr>
          </a:p>
          <a:p>
            <a:r>
              <a:rPr lang="fi-FI" sz="1600" dirty="0">
                <a:latin typeface="Calibri" panose="020F0502020204030204" pitchFamily="34" charset="0"/>
                <a:cs typeface="Calibri" panose="020F0502020204030204" pitchFamily="34" charset="0"/>
              </a:rPr>
              <a:t>HUOM! </a:t>
            </a:r>
            <a:br>
              <a:rPr lang="fi-FI" sz="1600" dirty="0">
                <a:latin typeface="Calibri" panose="020F0502020204030204" pitchFamily="34" charset="0"/>
                <a:cs typeface="Calibri" panose="020F0502020204030204" pitchFamily="34" charset="0"/>
              </a:rPr>
            </a:br>
            <a:r>
              <a:rPr lang="fi-FI" sz="1600" dirty="0">
                <a:latin typeface="Calibri" panose="020F0502020204030204" pitchFamily="34" charset="0"/>
                <a:cs typeface="Calibri" panose="020F0502020204030204" pitchFamily="34" charset="0"/>
              </a:rPr>
              <a:t>Lämpökauppaa koskevan sopimuksen lisäksi </a:t>
            </a:r>
            <a:r>
              <a:rPr lang="fi-FI" sz="1600" dirty="0">
                <a:effectLst/>
                <a:latin typeface="Calibri" panose="020F0502020204030204" pitchFamily="34" charset="0"/>
                <a:ea typeface="Times New Roman" panose="02020603050405020304" pitchFamily="18" charset="0"/>
                <a:cs typeface="Calibri" panose="020F0502020204030204" pitchFamily="34" charset="0"/>
              </a:rPr>
              <a:t>lämpöyhtiön ja lämmön toimittajan/asiakkaan välillä voi olla (ja yleensä on) kiinteistön lämmittämistä kaukolämmöllä koskeva </a:t>
            </a:r>
            <a:r>
              <a:rPr lang="fi-FI" sz="1600" b="1" dirty="0">
                <a:effectLst/>
                <a:latin typeface="Calibri" panose="020F0502020204030204" pitchFamily="34" charset="0"/>
                <a:ea typeface="Times New Roman" panose="02020603050405020304" pitchFamily="18" charset="0"/>
                <a:cs typeface="Calibri" panose="020F0502020204030204" pitchFamily="34" charset="0"/>
              </a:rPr>
              <a:t>lämpösopimus</a:t>
            </a:r>
            <a:r>
              <a:rPr lang="fi-FI" sz="1600" dirty="0">
                <a:effectLst/>
                <a:latin typeface="Calibri" panose="020F0502020204030204" pitchFamily="34" charset="0"/>
                <a:ea typeface="Times New Roman" panose="02020603050405020304" pitchFamily="18" charset="0"/>
                <a:cs typeface="Calibri" panose="020F0502020204030204" pitchFamily="34" charset="0"/>
              </a:rPr>
              <a:t>, jossa on sovittu lämmönkäyttöpaikan liittämisestä kaukolämpöverkkoon ja lämmön toimittamisesta lämmönluovutuspaikkaan. Lämpösopimukseen sovelletaan </a:t>
            </a:r>
            <a:r>
              <a:rPr lang="fi-FI" sz="1600" dirty="0">
                <a:effectLst/>
                <a:latin typeface="Calibri" panose="020F0502020204030204" pitchFamily="34" charset="0"/>
                <a:ea typeface="Times New Roman" panose="02020603050405020304" pitchFamily="18" charset="0"/>
                <a:cs typeface="Calibri" panose="020F0502020204030204" pitchFamily="34" charset="0"/>
                <a:hlinkClick r:id="rId2"/>
              </a:rPr>
              <a:t>yleisiä kaukolämmön sopimusehtoja</a:t>
            </a:r>
            <a:r>
              <a:rPr lang="fi-FI" sz="1600" dirty="0">
                <a:effectLst/>
                <a:latin typeface="Calibri" panose="020F0502020204030204" pitchFamily="34" charset="0"/>
                <a:ea typeface="Times New Roman" panose="02020603050405020304" pitchFamily="18" charset="0"/>
                <a:cs typeface="Calibri" panose="020F0502020204030204" pitchFamily="34" charset="0"/>
              </a:rPr>
              <a:t>. Lämpösopimusta ja yleisiä kaukolämmön sopimusehtoja ei sovelleta </a:t>
            </a:r>
            <a:r>
              <a:rPr lang="fi-FI" sz="1600" dirty="0">
                <a:latin typeface="Calibri" panose="020F0502020204030204" pitchFamily="34" charset="0"/>
                <a:ea typeface="Times New Roman" panose="02020603050405020304" pitchFamily="18" charset="0"/>
                <a:cs typeface="Calibri" panose="020F0502020204030204" pitchFamily="34" charset="0"/>
              </a:rPr>
              <a:t>lämpökaupan s</a:t>
            </a:r>
            <a:r>
              <a:rPr lang="fi-FI" sz="1600" dirty="0">
                <a:effectLst/>
                <a:latin typeface="Calibri" panose="020F0502020204030204" pitchFamily="34" charset="0"/>
                <a:ea typeface="Times New Roman" panose="02020603050405020304" pitchFamily="18" charset="0"/>
                <a:cs typeface="Calibri" panose="020F0502020204030204" pitchFamily="34" charset="0"/>
              </a:rPr>
              <a:t>opimuksen kohteena olevaan lämmön ostoon.</a:t>
            </a:r>
          </a:p>
          <a:p>
            <a:endParaRPr lang="fi-FI" sz="1800" dirty="0">
              <a:effectLst/>
              <a:latin typeface="Verdana" panose="020B0604030504040204" pitchFamily="34" charset="0"/>
              <a:ea typeface="Times New Roman" panose="02020603050405020304" pitchFamily="18" charset="0"/>
              <a:cs typeface="Calibri" panose="020F0502020204030204" pitchFamily="34" charset="0"/>
            </a:endParaRPr>
          </a:p>
          <a:p>
            <a:endParaRPr lang="fi-FI"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fi-FI"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fi-FI" dirty="0"/>
          </a:p>
        </p:txBody>
      </p:sp>
      <p:sp>
        <p:nvSpPr>
          <p:cNvPr id="5" name="Dian numeron paikkamerkki 4">
            <a:extLst>
              <a:ext uri="{FF2B5EF4-FFF2-40B4-BE49-F238E27FC236}">
                <a16:creationId xmlns:a16="http://schemas.microsoft.com/office/drawing/2014/main" id="{24FAB29D-141E-3ED2-319F-DE1476BD1FB8}"/>
              </a:ext>
            </a:extLst>
          </p:cNvPr>
          <p:cNvSpPr>
            <a:spLocks noGrp="1"/>
          </p:cNvSpPr>
          <p:nvPr>
            <p:ph type="sldNum" sz="quarter" idx="12"/>
          </p:nvPr>
        </p:nvSpPr>
        <p:spPr/>
        <p:txBody>
          <a:bodyPr/>
          <a:lstStyle/>
          <a:p>
            <a:fld id="{D5CDC59A-8C4B-3741-8921-09D2C8EE8BFB}" type="slidenum">
              <a:rPr lang="en-US" smtClean="0"/>
              <a:t>4</a:t>
            </a:fld>
            <a:endParaRPr lang="en-US"/>
          </a:p>
        </p:txBody>
      </p:sp>
    </p:spTree>
    <p:extLst>
      <p:ext uri="{BB962C8B-B14F-4D97-AF65-F5344CB8AC3E}">
        <p14:creationId xmlns:p14="http://schemas.microsoft.com/office/powerpoint/2010/main" val="272239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1894AD-B8B8-EC94-9BA1-83275158AB94}"/>
              </a:ext>
            </a:extLst>
          </p:cNvPr>
          <p:cNvSpPr>
            <a:spLocks noGrp="1"/>
          </p:cNvSpPr>
          <p:nvPr>
            <p:ph type="title"/>
          </p:nvPr>
        </p:nvSpPr>
        <p:spPr>
          <a:xfrm>
            <a:off x="614081" y="365125"/>
            <a:ext cx="10980225" cy="621703"/>
          </a:xfrm>
        </p:spPr>
        <p:txBody>
          <a:bodyPr>
            <a:normAutofit fontScale="90000"/>
          </a:bodyPr>
          <a:lstStyle/>
          <a:p>
            <a:r>
              <a:rPr lang="fi-FI" dirty="0"/>
              <a:t>Lämpökaupan mallisopimus – Sisällys (luonnos)</a:t>
            </a:r>
          </a:p>
        </p:txBody>
      </p:sp>
      <p:sp>
        <p:nvSpPr>
          <p:cNvPr id="3" name="Sisällön paikkamerkki 2">
            <a:extLst>
              <a:ext uri="{FF2B5EF4-FFF2-40B4-BE49-F238E27FC236}">
                <a16:creationId xmlns:a16="http://schemas.microsoft.com/office/drawing/2014/main" id="{DCEBEBD4-A393-0A3E-9F2D-D3B7DB1B7053}"/>
              </a:ext>
            </a:extLst>
          </p:cNvPr>
          <p:cNvSpPr>
            <a:spLocks noGrp="1"/>
          </p:cNvSpPr>
          <p:nvPr>
            <p:ph sz="half" idx="1"/>
          </p:nvPr>
        </p:nvSpPr>
        <p:spPr>
          <a:xfrm>
            <a:off x="615576" y="1394234"/>
            <a:ext cx="5278718" cy="4782729"/>
          </a:xfrm>
        </p:spPr>
        <p:txBody>
          <a:bodyPr/>
          <a:lstStyle/>
          <a:p>
            <a:pPr>
              <a:buFont typeface="Wingdings" panose="05000000000000000000" pitchFamily="2" charset="2"/>
              <a:buChar char="ü"/>
            </a:pPr>
            <a:r>
              <a:rPr lang="fi-FI" dirty="0"/>
              <a:t>Sopimustiedot</a:t>
            </a:r>
          </a:p>
          <a:p>
            <a:pPr>
              <a:buFont typeface="Wingdings" panose="05000000000000000000" pitchFamily="2" charset="2"/>
              <a:buChar char="ü"/>
            </a:pPr>
            <a:r>
              <a:rPr lang="fi-FI" dirty="0"/>
              <a:t>Myydyn lämmön alkuperätakuut</a:t>
            </a:r>
          </a:p>
          <a:p>
            <a:pPr>
              <a:buFont typeface="Wingdings" panose="05000000000000000000" pitchFamily="2" charset="2"/>
              <a:buChar char="ü"/>
            </a:pPr>
            <a:r>
              <a:rPr lang="fi-FI" dirty="0"/>
              <a:t>Toimitusta koskevat vastuut, kustannukset ja vastuurajat</a:t>
            </a:r>
          </a:p>
          <a:p>
            <a:pPr>
              <a:buFont typeface="Wingdings" panose="05000000000000000000" pitchFamily="2" charset="2"/>
              <a:buChar char="ü"/>
            </a:pPr>
            <a:r>
              <a:rPr lang="fi-FI" dirty="0"/>
              <a:t>Tuotantoliittymä ja tuotantokohteen ylläpito</a:t>
            </a:r>
          </a:p>
          <a:p>
            <a:pPr>
              <a:buFont typeface="Wingdings" panose="05000000000000000000" pitchFamily="2" charset="2"/>
              <a:buChar char="ü"/>
            </a:pPr>
            <a:r>
              <a:rPr lang="fi-FI" dirty="0"/>
              <a:t>Myyjän varautuminen verkkohäiriöihin</a:t>
            </a:r>
          </a:p>
          <a:p>
            <a:pPr>
              <a:buFont typeface="Wingdings" panose="05000000000000000000" pitchFamily="2" charset="2"/>
              <a:buChar char="ü"/>
            </a:pPr>
            <a:r>
              <a:rPr lang="fi-FI" dirty="0"/>
              <a:t>Pääsy kiinteistöön</a:t>
            </a:r>
          </a:p>
          <a:p>
            <a:pPr>
              <a:buFont typeface="Wingdings" panose="05000000000000000000" pitchFamily="2" charset="2"/>
              <a:buChar char="ü"/>
            </a:pPr>
            <a:r>
              <a:rPr lang="fi-FI" dirty="0"/>
              <a:t>Oikeus huoltotöihin kiinteistössä</a:t>
            </a:r>
          </a:p>
          <a:p>
            <a:pPr>
              <a:buFont typeface="Wingdings" panose="05000000000000000000" pitchFamily="2" charset="2"/>
              <a:buChar char="ü"/>
            </a:pPr>
            <a:r>
              <a:rPr lang="fi-FI" dirty="0"/>
              <a:t>Sopimusteho ja –vesivirta</a:t>
            </a:r>
          </a:p>
          <a:p>
            <a:pPr>
              <a:buFont typeface="Wingdings" panose="05000000000000000000" pitchFamily="2" charset="2"/>
              <a:buChar char="ü"/>
            </a:pPr>
            <a:r>
              <a:rPr lang="fi-FI" dirty="0"/>
              <a:t>Tekniset arvot ja laatutaso</a:t>
            </a:r>
          </a:p>
          <a:p>
            <a:pPr>
              <a:buFont typeface="Wingdings" panose="05000000000000000000" pitchFamily="2" charset="2"/>
              <a:buChar char="ü"/>
            </a:pPr>
            <a:r>
              <a:rPr lang="fi-FI" dirty="0"/>
              <a:t>Sovittujen teknisten ja laadullisten vaatimusten seuranta</a:t>
            </a:r>
          </a:p>
          <a:p>
            <a:pPr>
              <a:buFont typeface="Wingdings" panose="05000000000000000000" pitchFamily="2" charset="2"/>
              <a:buChar char="ü"/>
            </a:pPr>
            <a:r>
              <a:rPr lang="fi-FI" dirty="0"/>
              <a:t>Mittaus</a:t>
            </a:r>
          </a:p>
          <a:p>
            <a:pPr marL="342900" indent="-342900">
              <a:buFont typeface="+mj-lt"/>
              <a:buAutoNum type="arabicPeriod"/>
            </a:pPr>
            <a:endParaRPr lang="fi-FI" dirty="0"/>
          </a:p>
          <a:p>
            <a:pPr marL="342900" indent="-342900">
              <a:buFont typeface="+mj-lt"/>
              <a:buAutoNum type="arabicPeriod"/>
            </a:pPr>
            <a:endParaRPr lang="fi-FI" dirty="0"/>
          </a:p>
          <a:p>
            <a:pPr marL="342900" indent="-342900">
              <a:buFont typeface="+mj-lt"/>
              <a:buAutoNum type="arabicPeriod"/>
            </a:pPr>
            <a:endParaRPr lang="fi-FI" dirty="0"/>
          </a:p>
        </p:txBody>
      </p:sp>
      <p:sp>
        <p:nvSpPr>
          <p:cNvPr id="4" name="Sisällön paikkamerkki 3">
            <a:extLst>
              <a:ext uri="{FF2B5EF4-FFF2-40B4-BE49-F238E27FC236}">
                <a16:creationId xmlns:a16="http://schemas.microsoft.com/office/drawing/2014/main" id="{BE4734BA-C533-DDA5-4FBE-2161E232853D}"/>
              </a:ext>
            </a:extLst>
          </p:cNvPr>
          <p:cNvSpPr>
            <a:spLocks noGrp="1"/>
          </p:cNvSpPr>
          <p:nvPr>
            <p:ph sz="half" idx="2"/>
          </p:nvPr>
        </p:nvSpPr>
        <p:spPr>
          <a:xfrm>
            <a:off x="6312647" y="1394234"/>
            <a:ext cx="5283204" cy="4782729"/>
          </a:xfrm>
        </p:spPr>
        <p:txBody>
          <a:bodyPr/>
          <a:lstStyle/>
          <a:p>
            <a:pPr>
              <a:buFont typeface="Wingdings" panose="05000000000000000000" pitchFamily="2" charset="2"/>
              <a:buChar char="ü"/>
            </a:pPr>
            <a:r>
              <a:rPr lang="fi-FI" dirty="0"/>
              <a:t>Lämmöntoimituksen keskeytykset ja supistukset</a:t>
            </a:r>
          </a:p>
          <a:p>
            <a:pPr>
              <a:buFont typeface="Wingdings" panose="05000000000000000000" pitchFamily="2" charset="2"/>
              <a:buChar char="ü"/>
            </a:pPr>
            <a:r>
              <a:rPr lang="fi-FI" dirty="0"/>
              <a:t>Hinta</a:t>
            </a:r>
          </a:p>
          <a:p>
            <a:pPr>
              <a:buFont typeface="Wingdings" panose="05000000000000000000" pitchFamily="2" charset="2"/>
              <a:buChar char="ü"/>
            </a:pPr>
            <a:r>
              <a:rPr lang="fi-FI" dirty="0"/>
              <a:t>Laskutuksen järjestäminen</a:t>
            </a:r>
          </a:p>
          <a:p>
            <a:pPr>
              <a:buFont typeface="Wingdings" panose="05000000000000000000" pitchFamily="2" charset="2"/>
              <a:buChar char="ü"/>
            </a:pPr>
            <a:r>
              <a:rPr lang="fi-FI" dirty="0"/>
              <a:t>Korvausvastuut</a:t>
            </a:r>
          </a:p>
          <a:p>
            <a:pPr>
              <a:buFont typeface="Wingdings" panose="05000000000000000000" pitchFamily="2" charset="2"/>
              <a:buChar char="ü"/>
            </a:pPr>
            <a:r>
              <a:rPr lang="fi-FI" dirty="0"/>
              <a:t>Sopimusehtojen muuttaminen</a:t>
            </a:r>
          </a:p>
          <a:p>
            <a:pPr>
              <a:buFont typeface="Wingdings" panose="05000000000000000000" pitchFamily="2" charset="2"/>
              <a:buChar char="ü"/>
            </a:pPr>
            <a:r>
              <a:rPr lang="fi-FI" dirty="0"/>
              <a:t>Sopimuksen voimassaolo</a:t>
            </a:r>
          </a:p>
          <a:p>
            <a:pPr>
              <a:buFont typeface="Wingdings" panose="05000000000000000000" pitchFamily="2" charset="2"/>
              <a:buChar char="ü"/>
            </a:pPr>
            <a:r>
              <a:rPr lang="fi-FI" dirty="0"/>
              <a:t>Sopimuksen päättyminen</a:t>
            </a:r>
          </a:p>
          <a:p>
            <a:pPr>
              <a:buFont typeface="Wingdings" panose="05000000000000000000" pitchFamily="2" charset="2"/>
              <a:buChar char="ü"/>
            </a:pPr>
            <a:r>
              <a:rPr lang="fi-FI" dirty="0"/>
              <a:t>Kohtuuttomuus</a:t>
            </a:r>
          </a:p>
          <a:p>
            <a:pPr>
              <a:buFont typeface="Wingdings" panose="05000000000000000000" pitchFamily="2" charset="2"/>
              <a:buChar char="ü"/>
            </a:pPr>
            <a:r>
              <a:rPr lang="fi-FI" dirty="0"/>
              <a:t>Sopimuksen siirtäminen</a:t>
            </a:r>
          </a:p>
          <a:p>
            <a:pPr>
              <a:buFont typeface="Wingdings" panose="05000000000000000000" pitchFamily="2" charset="2"/>
              <a:buChar char="ü"/>
            </a:pPr>
            <a:r>
              <a:rPr lang="fi-FI" dirty="0"/>
              <a:t>Sopimusta koskevat erimielisyydet</a:t>
            </a:r>
          </a:p>
          <a:p>
            <a:pPr>
              <a:buFont typeface="Wingdings" panose="05000000000000000000" pitchFamily="2" charset="2"/>
              <a:buChar char="ü"/>
            </a:pPr>
            <a:r>
              <a:rPr lang="fi-FI" dirty="0"/>
              <a:t>Allekirjoitukset</a:t>
            </a:r>
          </a:p>
        </p:txBody>
      </p:sp>
      <p:sp>
        <p:nvSpPr>
          <p:cNvPr id="7" name="Dian numeron paikkamerkki 6">
            <a:extLst>
              <a:ext uri="{FF2B5EF4-FFF2-40B4-BE49-F238E27FC236}">
                <a16:creationId xmlns:a16="http://schemas.microsoft.com/office/drawing/2014/main" id="{5E625FD9-5A07-43AC-5899-6D6F6A901A77}"/>
              </a:ext>
            </a:extLst>
          </p:cNvPr>
          <p:cNvSpPr>
            <a:spLocks noGrp="1"/>
          </p:cNvSpPr>
          <p:nvPr>
            <p:ph type="sldNum" sz="quarter" idx="12"/>
          </p:nvPr>
        </p:nvSpPr>
        <p:spPr/>
        <p:txBody>
          <a:bodyPr/>
          <a:lstStyle/>
          <a:p>
            <a:fld id="{D5CDC59A-8C4B-3741-8921-09D2C8EE8BFB}" type="slidenum">
              <a:rPr lang="en-US" smtClean="0"/>
              <a:t>5</a:t>
            </a:fld>
            <a:endParaRPr lang="en-US"/>
          </a:p>
        </p:txBody>
      </p:sp>
    </p:spTree>
    <p:extLst>
      <p:ext uri="{BB962C8B-B14F-4D97-AF65-F5344CB8AC3E}">
        <p14:creationId xmlns:p14="http://schemas.microsoft.com/office/powerpoint/2010/main" val="51911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CD118F3D-6F96-1EA1-C287-B8438FBF04B6}"/>
              </a:ext>
            </a:extLst>
          </p:cNvPr>
          <p:cNvSpPr>
            <a:spLocks noGrp="1"/>
          </p:cNvSpPr>
          <p:nvPr>
            <p:ph type="subTitle" idx="1"/>
          </p:nvPr>
        </p:nvSpPr>
        <p:spPr>
          <a:xfrm>
            <a:off x="1524000" y="3512127"/>
            <a:ext cx="9144000" cy="1402773"/>
          </a:xfrm>
        </p:spPr>
        <p:txBody>
          <a:bodyPr>
            <a:normAutofit lnSpcReduction="10000"/>
          </a:bodyPr>
          <a:lstStyle/>
          <a:p>
            <a:r>
              <a:rPr lang="fi-FI" dirty="0"/>
              <a:t>Sirpa Leino, asiantuntija, Energiateollisuus ry</a:t>
            </a:r>
          </a:p>
          <a:p>
            <a:r>
              <a:rPr lang="fi-FI" dirty="0">
                <a:hlinkClick r:id="rId2"/>
              </a:rPr>
              <a:t>sirpa.leino@energia.fi</a:t>
            </a:r>
            <a:endParaRPr lang="fi-FI" dirty="0"/>
          </a:p>
          <a:p>
            <a:r>
              <a:rPr lang="fi-FI" dirty="0"/>
              <a:t>+358 50 548 1128</a:t>
            </a:r>
          </a:p>
        </p:txBody>
      </p:sp>
    </p:spTree>
    <p:extLst>
      <p:ext uri="{BB962C8B-B14F-4D97-AF65-F5344CB8AC3E}">
        <p14:creationId xmlns:p14="http://schemas.microsoft.com/office/powerpoint/2010/main" val="3424709311"/>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642A333064B74A8149EEE157FD0BED" ma:contentTypeVersion="13" ma:contentTypeDescription="Create a new document." ma:contentTypeScope="" ma:versionID="b9960cd552e59f283c77750f07748d8e">
  <xsd:schema xmlns:xsd="http://www.w3.org/2001/XMLSchema" xmlns:xs="http://www.w3.org/2001/XMLSchema" xmlns:p="http://schemas.microsoft.com/office/2006/metadata/properties" xmlns:ns2="9b4b3669-dec0-42db-8ac5-cace7f29ece5" xmlns:ns3="acfe576c-2511-4e60-832a-e07a257bb8f9" targetNamespace="http://schemas.microsoft.com/office/2006/metadata/properties" ma:root="true" ma:fieldsID="c01ef6361159527445ee79999566886b" ns2:_="" ns3:_="">
    <xsd:import namespace="9b4b3669-dec0-42db-8ac5-cace7f29ece5"/>
    <xsd:import namespace="acfe576c-2511-4e60-832a-e07a257bb8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b3669-dec0-42db-8ac5-cace7f29e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fe576c-2511-4e60-832a-e07a257bb8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6827BB-0792-4B76-A549-6BF2C569B6E6}">
  <ds:schemaRefs>
    <ds:schemaRef ds:uri="http://schemas.microsoft.com/sharepoint/v3/contenttype/forms"/>
  </ds:schemaRefs>
</ds:datastoreItem>
</file>

<file path=customXml/itemProps2.xml><?xml version="1.0" encoding="utf-8"?>
<ds:datastoreItem xmlns:ds="http://schemas.openxmlformats.org/officeDocument/2006/customXml" ds:itemID="{F8C9CAF5-6717-4E39-8ED6-8C126353D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b3669-dec0-42db-8ac5-cace7f29ece5"/>
    <ds:schemaRef ds:uri="acfe576c-2511-4e60-832a-e07a257bb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5005E5-655D-4242-A65B-7E7CF15D2697}">
  <ds:schemaRefs>
    <ds:schemaRef ds:uri="5eacde6b-3c6d-4911-9bbb-b727d74b28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605</TotalTime>
  <Words>575</Words>
  <Application>Microsoft Office PowerPoint</Application>
  <PresentationFormat>Laajakuva</PresentationFormat>
  <Paragraphs>65</Paragraphs>
  <Slides>6</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6</vt:i4>
      </vt:variant>
    </vt:vector>
  </HeadingPairs>
  <TitlesOfParts>
    <vt:vector size="14" baseType="lpstr">
      <vt:lpstr>Arial</vt:lpstr>
      <vt:lpstr>Calibri</vt:lpstr>
      <vt:lpstr>Calibri Light</vt:lpstr>
      <vt:lpstr>Lucida Grande</vt:lpstr>
      <vt:lpstr>Verdana</vt:lpstr>
      <vt:lpstr>Wingdings</vt:lpstr>
      <vt:lpstr>Energiateollisuus</vt:lpstr>
      <vt:lpstr>Mukautettu suunnittelumalli</vt:lpstr>
      <vt:lpstr>Sopimuskäytäntöjen kehittäminen lämmön myyjän ja ostajan välillä</vt:lpstr>
      <vt:lpstr>Lämpökaupan sopimuskäytänteiden kehittäminen</vt:lpstr>
      <vt:lpstr>Lämpökaupan mallisopimuksen valmistelu</vt:lpstr>
      <vt:lpstr>Lämpökaupan mallisopimus - yleisperiaatteet</vt:lpstr>
      <vt:lpstr>Lämpökaupan mallisopimus – Sisällys (luonnos)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Turtiainen Joona</dc:creator>
  <cp:lastModifiedBy>Sirpa Leino</cp:lastModifiedBy>
  <cp:revision>3</cp:revision>
  <dcterms:created xsi:type="dcterms:W3CDTF">2022-03-07T06:40:07Z</dcterms:created>
  <dcterms:modified xsi:type="dcterms:W3CDTF">2022-05-10T09:20:10Z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0x0101000D642A333064B74A8149EEE157FD0BED</vt:lpwstr>
  </property>
</Properties>
</file>